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68"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4" d="100"/>
          <a:sy n="104" d="100"/>
        </p:scale>
        <p:origin x="13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1F228-4F85-4BB9-B892-7CDA071FB752}" type="datetimeFigureOut">
              <a:rPr lang="it-IT" smtClean="0"/>
              <a:t>21/03/2024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E6086-7C5F-4700-9A8F-22EE918EB208}" type="slidenum">
              <a:rPr lang="it-IT" smtClean="0"/>
              <a:t>‹N›</a:t>
            </a:fld>
            <a:endParaRPr lang="it-IT"/>
          </a:p>
        </p:txBody>
      </p:sp>
    </p:spTree>
    <p:extLst>
      <p:ext uri="{BB962C8B-B14F-4D97-AF65-F5344CB8AC3E}">
        <p14:creationId xmlns:p14="http://schemas.microsoft.com/office/powerpoint/2010/main" val="3611002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364493B3-569D-E69C-51E4-BC8BE0BD5D58}"/>
              </a:ext>
            </a:extLst>
          </p:cNvPr>
          <p:cNvSpPr>
            <a:spLocks noGrp="1"/>
          </p:cNvSpPr>
          <p:nvPr>
            <p:ph type="subTitle" idx="1"/>
          </p:nvPr>
        </p:nvSpPr>
        <p:spPr>
          <a:xfrm>
            <a:off x="4267201" y="3094483"/>
            <a:ext cx="7028872" cy="3149174"/>
          </a:xfrm>
        </p:spPr>
        <p:txBody>
          <a:bodyPr>
            <a:normAutofit/>
          </a:bodyPr>
          <a:lstStyle/>
          <a:p>
            <a:pPr algn="r"/>
            <a:r>
              <a:rPr lang="it-IT" sz="3600" dirty="0"/>
              <a:t>BUILD WEEK 1</a:t>
            </a:r>
            <a:br>
              <a:rPr lang="it-IT" sz="3600" dirty="0"/>
            </a:br>
            <a:r>
              <a:rPr lang="it-IT" sz="3600" dirty="0"/>
              <a:t>PROGETTAZIONE MODELLO DI RETE  </a:t>
            </a:r>
            <a:br>
              <a:rPr lang="it-IT" sz="3600" dirty="0"/>
            </a:br>
            <a:r>
              <a:rPr lang="it-IT" sz="3600" dirty="0"/>
              <a:t>PENTESTING THETA</a:t>
            </a:r>
          </a:p>
        </p:txBody>
      </p:sp>
      <p:pic>
        <p:nvPicPr>
          <p:cNvPr id="5" name="Immagine 4" descr="Immagine che contiene Elementi grafici, Carattere, grafica, tipografia">
            <a:extLst>
              <a:ext uri="{FF2B5EF4-FFF2-40B4-BE49-F238E27FC236}">
                <a16:creationId xmlns:a16="http://schemas.microsoft.com/office/drawing/2014/main" id="{2D97A8A4-8AA6-A0DB-5A84-53F072726C74}"/>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2000"/>
                    </a14:imgEffect>
                    <a14:imgEffect>
                      <a14:saturation sat="400000"/>
                    </a14:imgEffect>
                  </a14:imgLayer>
                </a14:imgProps>
              </a:ext>
            </a:extLst>
          </a:blip>
          <a:stretch>
            <a:fillRect/>
          </a:stretch>
        </p:blipFill>
        <p:spPr>
          <a:xfrm>
            <a:off x="3601954" y="207007"/>
            <a:ext cx="5340511" cy="2349737"/>
          </a:xfrm>
          <a:prstGeom prst="rect">
            <a:avLst/>
          </a:prstGeom>
          <a:ln>
            <a:noFill/>
          </a:ln>
          <a:effectLst>
            <a:reflection blurRad="6350" endPos="0" dir="5400000" sy="-100000" algn="bl" rotWithShape="0"/>
            <a:softEdge rad="0"/>
          </a:effectLst>
        </p:spPr>
      </p:pic>
      <p:pic>
        <p:nvPicPr>
          <p:cNvPr id="6" name="Immagine 5" descr="Immagine che contiene cielo, schermata, computer, design&#10;&#10;Descrizione generata automaticamente">
            <a:extLst>
              <a:ext uri="{FF2B5EF4-FFF2-40B4-BE49-F238E27FC236}">
                <a16:creationId xmlns:a16="http://schemas.microsoft.com/office/drawing/2014/main" id="{0AFC4C42-6C67-00A0-D3BA-9ACE9985F8C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1776" y1="81764" x2="61776" y2="81764"/>
                        <a14:foregroundMark x1="61986" y1="80624" x2="61986" y2="80624"/>
                        <a14:foregroundMark x1="62046" y1="85723" x2="62046" y2="85723"/>
                        <a14:foregroundMark x1="62046" y1="84163" x2="62046" y2="84163"/>
                        <a14:foregroundMark x1="39274" y1="32394" x2="39274" y2="32394"/>
                        <a14:backgroundMark x1="34173" y1="36773" x2="34173" y2="36773"/>
                        <a14:backgroundMark x1="54635" y1="89382" x2="54635" y2="89382"/>
                        <a14:backgroundMark x1="53195" y1="89982" x2="53195" y2="89982"/>
                        <a14:backgroundMark x1="60066" y1="85723" x2="58446" y2="83743"/>
                        <a14:backgroundMark x1="59796" y1="83203" x2="59796" y2="83203"/>
                        <a14:backgroundMark x1="62886" y1="32394" x2="62886" y2="32394"/>
                      </a14:backgroundRemoval>
                    </a14:imgEffect>
                  </a14:imgLayer>
                </a14:imgProps>
              </a:ext>
            </a:extLst>
          </a:blip>
          <a:stretch>
            <a:fillRect/>
          </a:stretch>
        </p:blipFill>
        <p:spPr>
          <a:xfrm>
            <a:off x="-2380534" y="1821117"/>
            <a:ext cx="9917582" cy="4960279"/>
          </a:xfrm>
          <a:prstGeom prst="rect">
            <a:avLst/>
          </a:prstGeom>
        </p:spPr>
      </p:pic>
    </p:spTree>
    <p:extLst>
      <p:ext uri="{BB962C8B-B14F-4D97-AF65-F5344CB8AC3E}">
        <p14:creationId xmlns:p14="http://schemas.microsoft.com/office/powerpoint/2010/main" val="3530478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7AC14838-CB24-79E8-7286-BBBCB64644A5}"/>
              </a:ext>
            </a:extLst>
          </p:cNvPr>
          <p:cNvSpPr>
            <a:spLocks noGrp="1"/>
          </p:cNvSpPr>
          <p:nvPr>
            <p:ph type="title"/>
          </p:nvPr>
        </p:nvSpPr>
        <p:spPr>
          <a:xfrm>
            <a:off x="1141413" y="618518"/>
            <a:ext cx="10410866" cy="1478570"/>
          </a:xfrm>
        </p:spPr>
        <p:txBody>
          <a:bodyPr>
            <a:normAutofit/>
          </a:bodyPr>
          <a:lstStyle/>
          <a:p>
            <a:pPr algn="ctr"/>
            <a:r>
              <a:rPr lang="it-IT" sz="4400" b="1" dirty="0"/>
              <a:t>BRUTEFORCE DVWA</a:t>
            </a:r>
          </a:p>
        </p:txBody>
      </p:sp>
      <p:sp>
        <p:nvSpPr>
          <p:cNvPr id="10" name="Content Placeholder 9">
            <a:extLst>
              <a:ext uri="{FF2B5EF4-FFF2-40B4-BE49-F238E27FC236}">
                <a16:creationId xmlns:a16="http://schemas.microsoft.com/office/drawing/2014/main" id="{D30E96B3-0046-3C01-5D6B-7E36E5140235}"/>
              </a:ext>
            </a:extLst>
          </p:cNvPr>
          <p:cNvSpPr>
            <a:spLocks noGrp="1"/>
          </p:cNvSpPr>
          <p:nvPr>
            <p:ph idx="1"/>
          </p:nvPr>
        </p:nvSpPr>
        <p:spPr>
          <a:xfrm>
            <a:off x="1101725" y="2038815"/>
            <a:ext cx="4459287" cy="3965046"/>
          </a:xfrm>
        </p:spPr>
        <p:txBody>
          <a:bodyPr>
            <a:normAutofit/>
          </a:bodyPr>
          <a:lstStyle/>
          <a:p>
            <a:pPr marL="0" indent="0">
              <a:buNone/>
            </a:pPr>
            <a:r>
              <a:rPr lang="en-US" sz="2000" dirty="0"/>
              <a:t>Per quanto riguarda la vulnerabilità di DVWA,  siamo riusciti ad individuare sia l’username che la password. In aggiunta, abbiamo individuato anche il PHPSESSID, ossia un cookie che ci permette di effettuare il bruteforce all’interno del sito, una volta entrati. Anche per questo login si consiglia un cambio </a:t>
            </a:r>
            <a:r>
              <a:rPr lang="en-US" sz="2000" b="1" u="sng" dirty="0">
                <a:solidFill>
                  <a:srgbClr val="FF0000"/>
                </a:solidFill>
              </a:rPr>
              <a:t>CATEGORICO  </a:t>
            </a:r>
            <a:r>
              <a:rPr lang="en-US" sz="2000" dirty="0"/>
              <a:t>almeno della password.</a:t>
            </a:r>
          </a:p>
        </p:txBody>
      </p:sp>
      <p:pic>
        <p:nvPicPr>
          <p:cNvPr id="6" name="Segnaposto contenuto 5" descr="Immagine che contiene testo, schermata, Carattere&#10;&#10;Descrizione generata automaticamente">
            <a:extLst>
              <a:ext uri="{FF2B5EF4-FFF2-40B4-BE49-F238E27FC236}">
                <a16:creationId xmlns:a16="http://schemas.microsoft.com/office/drawing/2014/main" id="{C468DD54-4229-E3A5-7DD7-B2C010800D59}"/>
              </a:ext>
            </a:extLst>
          </p:cNvPr>
          <p:cNvPicPr>
            <a:picLocks noChangeAspect="1"/>
          </p:cNvPicPr>
          <p:nvPr/>
        </p:nvPicPr>
        <p:blipFill>
          <a:blip r:embed="rId4"/>
          <a:stretch>
            <a:fillRect/>
          </a:stretch>
        </p:blipFill>
        <p:spPr>
          <a:xfrm>
            <a:off x="6096000" y="2038815"/>
            <a:ext cx="5456279" cy="275542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7" name="Immagine 6" descr="Immagine che contiene Elementi grafici, Carattere, grafica, tipografia&#10;&#10;Descrizione generata automaticamente">
            <a:extLst>
              <a:ext uri="{FF2B5EF4-FFF2-40B4-BE49-F238E27FC236}">
                <a16:creationId xmlns:a16="http://schemas.microsoft.com/office/drawing/2014/main" id="{52F9ADAB-FB70-76FE-8BC9-7E5500C8E2C1}"/>
              </a:ext>
            </a:extLst>
          </p:cNvPr>
          <p:cNvPicPr>
            <a:picLocks noChangeAspect="1"/>
          </p:cNvPicPr>
          <p:nvPr/>
        </p:nvPicPr>
        <p:blipFill>
          <a:blip r:embed="rId5"/>
          <a:stretch>
            <a:fillRect/>
          </a:stretch>
        </p:blipFill>
        <p:spPr>
          <a:xfrm>
            <a:off x="9157496" y="5627689"/>
            <a:ext cx="2394784" cy="1053666"/>
          </a:xfrm>
          <a:prstGeom prst="rect">
            <a:avLst/>
          </a:prstGeom>
        </p:spPr>
      </p:pic>
    </p:spTree>
    <p:extLst>
      <p:ext uri="{BB962C8B-B14F-4D97-AF65-F5344CB8AC3E}">
        <p14:creationId xmlns:p14="http://schemas.microsoft.com/office/powerpoint/2010/main" val="2097110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D1F5FA29-BAFF-8F25-9CB5-21CC4FE7C760}"/>
              </a:ext>
            </a:extLst>
          </p:cNvPr>
          <p:cNvSpPr>
            <a:spLocks noGrp="1"/>
          </p:cNvSpPr>
          <p:nvPr>
            <p:ph type="title"/>
          </p:nvPr>
        </p:nvSpPr>
        <p:spPr>
          <a:xfrm>
            <a:off x="1141412" y="618518"/>
            <a:ext cx="10423523" cy="1478570"/>
          </a:xfrm>
        </p:spPr>
        <p:txBody>
          <a:bodyPr>
            <a:normAutofit/>
          </a:bodyPr>
          <a:lstStyle/>
          <a:p>
            <a:pPr algn="ctr"/>
            <a:r>
              <a:rPr lang="it-IT" b="1" dirty="0"/>
              <a:t>BRUTEFORCE DVWA/VULNERABILITIES/BRUTE/</a:t>
            </a:r>
          </a:p>
        </p:txBody>
      </p:sp>
      <p:pic>
        <p:nvPicPr>
          <p:cNvPr id="8" name="Segnaposto contenuto 7" descr="Immagine che contiene testo, Carattere, schermata, linea&#10;&#10;Descrizione generata automaticamente">
            <a:extLst>
              <a:ext uri="{FF2B5EF4-FFF2-40B4-BE49-F238E27FC236}">
                <a16:creationId xmlns:a16="http://schemas.microsoft.com/office/drawing/2014/main" id="{5F83A6EC-99F4-1B69-8615-E12CFF64F4F9}"/>
              </a:ext>
            </a:extLst>
          </p:cNvPr>
          <p:cNvPicPr>
            <a:picLocks noGrp="1" noChangeAspect="1"/>
          </p:cNvPicPr>
          <p:nvPr>
            <p:ph idx="1"/>
          </p:nvPr>
        </p:nvPicPr>
        <p:blipFill>
          <a:blip r:embed="rId4"/>
          <a:stretch>
            <a:fillRect/>
          </a:stretch>
        </p:blipFill>
        <p:spPr>
          <a:xfrm>
            <a:off x="6096000" y="4894214"/>
            <a:ext cx="2372056" cy="704948"/>
          </a:xfrm>
        </p:spPr>
      </p:pic>
      <p:pic>
        <p:nvPicPr>
          <p:cNvPr id="6" name="Segnaposto contenuto 5" descr="Immagine che contiene testo, schermata, Carattere&#10;&#10;Descrizione generata automaticamente">
            <a:extLst>
              <a:ext uri="{FF2B5EF4-FFF2-40B4-BE49-F238E27FC236}">
                <a16:creationId xmlns:a16="http://schemas.microsoft.com/office/drawing/2014/main" id="{B1B13FF6-95C8-0DA5-8695-6BB12FBB5EF7}"/>
              </a:ext>
            </a:extLst>
          </p:cNvPr>
          <p:cNvPicPr>
            <a:picLocks noChangeAspect="1"/>
          </p:cNvPicPr>
          <p:nvPr/>
        </p:nvPicPr>
        <p:blipFill>
          <a:blip r:embed="rId5"/>
          <a:stretch>
            <a:fillRect/>
          </a:stretch>
        </p:blipFill>
        <p:spPr>
          <a:xfrm>
            <a:off x="6096000" y="2270707"/>
            <a:ext cx="5456279" cy="229163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sp>
        <p:nvSpPr>
          <p:cNvPr id="9" name="CasellaDiTesto 8">
            <a:extLst>
              <a:ext uri="{FF2B5EF4-FFF2-40B4-BE49-F238E27FC236}">
                <a16:creationId xmlns:a16="http://schemas.microsoft.com/office/drawing/2014/main" id="{20197367-2039-D013-3BD1-6272B002D69D}"/>
              </a:ext>
            </a:extLst>
          </p:cNvPr>
          <p:cNvSpPr txBox="1"/>
          <p:nvPr/>
        </p:nvSpPr>
        <p:spPr>
          <a:xfrm>
            <a:off x="1320800" y="2270707"/>
            <a:ext cx="4400550" cy="4247317"/>
          </a:xfrm>
          <a:prstGeom prst="rect">
            <a:avLst/>
          </a:prstGeom>
          <a:noFill/>
        </p:spPr>
        <p:txBody>
          <a:bodyPr wrap="square" rtlCol="0">
            <a:spAutoFit/>
          </a:bodyPr>
          <a:lstStyle/>
          <a:p>
            <a:r>
              <a:rPr lang="it-IT" dirty="0"/>
              <a:t>Per quanto riguarda il bruteforce all’interno del path dvwa/vulnerabilities/brute, è stato effettuato utilizzando i 3 livelli di sicurezza previsti dal sito (fig.1). Tutto questo è stato possibile importando il PHPSESSID precedentemente trovato, altrimenti sarebbe stato impossibile. La grande differenza di sicurezza è data soltanto da una ricerca più lenta della combinazione username – pwd esatta, al livello di sicurezza ‘high’. Tuttavia, se andiamo ad operare all’interno del codice impostando manualmente la sicurezza su ‘low’ (fig.2), si riesce ad aggirare facilmente il problema. Si </a:t>
            </a:r>
            <a:r>
              <a:rPr lang="it-IT" dirty="0">
                <a:solidFill>
                  <a:schemeClr val="accent2"/>
                </a:solidFill>
              </a:rPr>
              <a:t>CONSIGLIA</a:t>
            </a:r>
            <a:r>
              <a:rPr lang="it-IT" dirty="0"/>
              <a:t> di modificare i parametri di sicurezza del DVWA.</a:t>
            </a:r>
          </a:p>
        </p:txBody>
      </p:sp>
      <p:sp>
        <p:nvSpPr>
          <p:cNvPr id="11" name="CasellaDiTesto 10">
            <a:extLst>
              <a:ext uri="{FF2B5EF4-FFF2-40B4-BE49-F238E27FC236}">
                <a16:creationId xmlns:a16="http://schemas.microsoft.com/office/drawing/2014/main" id="{89CB1416-FE8C-9F3E-07A4-0F067448A53B}"/>
              </a:ext>
            </a:extLst>
          </p:cNvPr>
          <p:cNvSpPr txBox="1"/>
          <p:nvPr/>
        </p:nvSpPr>
        <p:spPr>
          <a:xfrm>
            <a:off x="7927675" y="5568434"/>
            <a:ext cx="636906" cy="369332"/>
          </a:xfrm>
          <a:prstGeom prst="rect">
            <a:avLst/>
          </a:prstGeom>
          <a:noFill/>
        </p:spPr>
        <p:txBody>
          <a:bodyPr wrap="none" rtlCol="0">
            <a:spAutoFit/>
          </a:bodyPr>
          <a:lstStyle/>
          <a:p>
            <a:r>
              <a:rPr lang="it-IT" dirty="0"/>
              <a:t>Fig.2</a:t>
            </a:r>
          </a:p>
        </p:txBody>
      </p:sp>
      <p:sp>
        <p:nvSpPr>
          <p:cNvPr id="12" name="CasellaDiTesto 11">
            <a:extLst>
              <a:ext uri="{FF2B5EF4-FFF2-40B4-BE49-F238E27FC236}">
                <a16:creationId xmlns:a16="http://schemas.microsoft.com/office/drawing/2014/main" id="{E3A4780C-98DA-F817-FDEE-F398728C9A9C}"/>
              </a:ext>
            </a:extLst>
          </p:cNvPr>
          <p:cNvSpPr txBox="1"/>
          <p:nvPr/>
        </p:nvSpPr>
        <p:spPr>
          <a:xfrm>
            <a:off x="11013756" y="4598089"/>
            <a:ext cx="636906" cy="369332"/>
          </a:xfrm>
          <a:prstGeom prst="rect">
            <a:avLst/>
          </a:prstGeom>
          <a:noFill/>
        </p:spPr>
        <p:txBody>
          <a:bodyPr wrap="none" rtlCol="0">
            <a:spAutoFit/>
          </a:bodyPr>
          <a:lstStyle/>
          <a:p>
            <a:r>
              <a:rPr lang="it-IT" dirty="0"/>
              <a:t>Fig.1</a:t>
            </a:r>
          </a:p>
        </p:txBody>
      </p:sp>
      <p:pic>
        <p:nvPicPr>
          <p:cNvPr id="14" name="Immagine 13" descr="Immagine che contiene Elementi grafici, Carattere, grafica, tipografia&#10;&#10;Descrizione generata automaticamente">
            <a:extLst>
              <a:ext uri="{FF2B5EF4-FFF2-40B4-BE49-F238E27FC236}">
                <a16:creationId xmlns:a16="http://schemas.microsoft.com/office/drawing/2014/main" id="{1F04C927-C645-0A01-F6DE-02C522578B2D}"/>
              </a:ext>
            </a:extLst>
          </p:cNvPr>
          <p:cNvPicPr>
            <a:picLocks noChangeAspect="1"/>
          </p:cNvPicPr>
          <p:nvPr/>
        </p:nvPicPr>
        <p:blipFill>
          <a:blip r:embed="rId6"/>
          <a:stretch>
            <a:fillRect/>
          </a:stretch>
        </p:blipFill>
        <p:spPr>
          <a:xfrm>
            <a:off x="9113003" y="5568434"/>
            <a:ext cx="2394784" cy="1053666"/>
          </a:xfrm>
          <a:prstGeom prst="rect">
            <a:avLst/>
          </a:prstGeom>
        </p:spPr>
      </p:pic>
    </p:spTree>
    <p:extLst>
      <p:ext uri="{BB962C8B-B14F-4D97-AF65-F5344CB8AC3E}">
        <p14:creationId xmlns:p14="http://schemas.microsoft.com/office/powerpoint/2010/main" val="248362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E3978A-D0E4-DDE8-8954-CAE8947CA0D7}"/>
              </a:ext>
            </a:extLst>
          </p:cNvPr>
          <p:cNvSpPr>
            <a:spLocks noGrp="1"/>
          </p:cNvSpPr>
          <p:nvPr>
            <p:ph type="title"/>
          </p:nvPr>
        </p:nvSpPr>
        <p:spPr/>
        <p:txBody>
          <a:bodyPr>
            <a:normAutofit/>
          </a:bodyPr>
          <a:lstStyle/>
          <a:p>
            <a:pPr algn="ctr"/>
            <a:r>
              <a:rPr lang="it-IT" sz="4400" b="1" dirty="0"/>
              <a:t>Bullet points</a:t>
            </a:r>
          </a:p>
        </p:txBody>
      </p:sp>
      <p:sp>
        <p:nvSpPr>
          <p:cNvPr id="3" name="Segnaposto contenuto 2">
            <a:extLst>
              <a:ext uri="{FF2B5EF4-FFF2-40B4-BE49-F238E27FC236}">
                <a16:creationId xmlns:a16="http://schemas.microsoft.com/office/drawing/2014/main" id="{02B901F7-7C5E-504B-D592-0536F61DCCED}"/>
              </a:ext>
            </a:extLst>
          </p:cNvPr>
          <p:cNvSpPr>
            <a:spLocks noGrp="1"/>
          </p:cNvSpPr>
          <p:nvPr>
            <p:ph idx="1"/>
          </p:nvPr>
        </p:nvSpPr>
        <p:spPr/>
        <p:txBody>
          <a:bodyPr>
            <a:normAutofit fontScale="70000" lnSpcReduction="20000"/>
          </a:bodyPr>
          <a:lstStyle/>
          <a:p>
            <a:r>
              <a:rPr lang="it-IT" dirty="0"/>
              <a:t>MFA (Multi </a:t>
            </a:r>
            <a:r>
              <a:rPr lang="it-IT" dirty="0" err="1"/>
              <a:t>Factor</a:t>
            </a:r>
            <a:r>
              <a:rPr lang="it-IT" dirty="0"/>
              <a:t> </a:t>
            </a:r>
            <a:r>
              <a:rPr lang="it-IT" dirty="0" err="1"/>
              <a:t>Authenticator</a:t>
            </a:r>
            <a:r>
              <a:rPr lang="it-IT" dirty="0"/>
              <a:t>): Limiterebbe l’accesso ai soli dipendenti, grazie magari ad un app dedicata di </a:t>
            </a:r>
            <a:r>
              <a:rPr lang="it-IT" dirty="0" err="1"/>
              <a:t>authenticator</a:t>
            </a:r>
            <a:r>
              <a:rPr lang="it-IT" dirty="0"/>
              <a:t>, per evitare l’intrusione di malintenzionati.</a:t>
            </a:r>
          </a:p>
          <a:p>
            <a:r>
              <a:rPr lang="it-IT" dirty="0"/>
              <a:t>Corso di sicurezza informatica (almeno livello base) per tutti i dipendenti dell’azienda. </a:t>
            </a:r>
          </a:p>
          <a:p>
            <a:r>
              <a:rPr lang="it-IT" dirty="0"/>
              <a:t>Uso di Password con almeno 8 caratteri, una lettera maiuscola, un numero e un carattere speciale (es: ‘!’). Questo renderebbe la password di difficile individuazione.</a:t>
            </a:r>
          </a:p>
          <a:p>
            <a:r>
              <a:rPr lang="it-IT" dirty="0"/>
              <a:t>Cambio password periodico ogni 3 mesi con password completamente diversa dalla precedente</a:t>
            </a:r>
          </a:p>
          <a:p>
            <a:r>
              <a:rPr lang="it-IT" dirty="0"/>
              <a:t>Chiusura porte inutilizzate più vulnerabili, ad esempio l’obsoleta porta 23 Telnet</a:t>
            </a:r>
          </a:p>
          <a:p>
            <a:r>
              <a:rPr lang="it-IT" dirty="0"/>
              <a:t>Utilizzo connessioni sicure/criptate</a:t>
            </a:r>
          </a:p>
          <a:p>
            <a:r>
              <a:rPr lang="it-IT" dirty="0"/>
              <a:t>Modifica parametri di sicurezza all’interno del sito, per renderlo effettivamente più sicuro ed impenetrabile</a:t>
            </a:r>
          </a:p>
          <a:p>
            <a:pPr marL="0" indent="0">
              <a:buNone/>
            </a:pPr>
            <a:endParaRPr lang="it-IT" dirty="0"/>
          </a:p>
        </p:txBody>
      </p:sp>
      <p:pic>
        <p:nvPicPr>
          <p:cNvPr id="8" name="Immagine 7" descr="Immagine che contiene cielo&#10;&#10;Descrizione generata automaticamente">
            <a:extLst>
              <a:ext uri="{FF2B5EF4-FFF2-40B4-BE49-F238E27FC236}">
                <a16:creationId xmlns:a16="http://schemas.microsoft.com/office/drawing/2014/main" id="{11567C79-D3C3-C8F6-6BF1-89AC38A8DA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9698" y="-183246"/>
            <a:ext cx="3076083" cy="1736870"/>
          </a:xfrm>
          <a:prstGeom prst="rect">
            <a:avLst/>
          </a:prstGeom>
        </p:spPr>
      </p:pic>
      <p:pic>
        <p:nvPicPr>
          <p:cNvPr id="4" name="Immagine 3" descr="Immagine che contiene Elementi grafici, Carattere, grafica, tipografia&#10;&#10;Descrizione generata automaticamente">
            <a:extLst>
              <a:ext uri="{FF2B5EF4-FFF2-40B4-BE49-F238E27FC236}">
                <a16:creationId xmlns:a16="http://schemas.microsoft.com/office/drawing/2014/main" id="{B8DD4534-7B9B-32AD-22E9-96CAAA762CD4}"/>
              </a:ext>
            </a:extLst>
          </p:cNvPr>
          <p:cNvPicPr>
            <a:picLocks noChangeAspect="1"/>
          </p:cNvPicPr>
          <p:nvPr/>
        </p:nvPicPr>
        <p:blipFill>
          <a:blip r:embed="rId4"/>
          <a:stretch>
            <a:fillRect/>
          </a:stretch>
        </p:blipFill>
        <p:spPr>
          <a:xfrm>
            <a:off x="8917350" y="5712649"/>
            <a:ext cx="2394784" cy="1053666"/>
          </a:xfrm>
          <a:prstGeom prst="rect">
            <a:avLst/>
          </a:prstGeom>
        </p:spPr>
      </p:pic>
      <p:pic>
        <p:nvPicPr>
          <p:cNvPr id="14" name="Immagine 13" descr="Immagine che contiene testo, schermata, Elementi grafici, verde&#10;&#10;Descrizione generata automaticamente">
            <a:extLst>
              <a:ext uri="{FF2B5EF4-FFF2-40B4-BE49-F238E27FC236}">
                <a16:creationId xmlns:a16="http://schemas.microsoft.com/office/drawing/2014/main" id="{21066590-F296-7D88-6760-0D51757CE0F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23400" y1="32952" x2="23400" y2="32952"/>
                        <a14:backgroundMark x1="28640" y1="34554" x2="28640" y2="34554"/>
                        <a14:backgroundMark x1="30000" y1="32647" x2="30000" y2="32647"/>
                        <a14:backgroundMark x1="75360" y1="65446" x2="75360" y2="65446"/>
                      </a14:backgroundRemoval>
                    </a14:imgEffect>
                  </a14:imgLayer>
                </a14:imgProps>
              </a:ext>
            </a:extLst>
          </a:blip>
          <a:stretch>
            <a:fillRect/>
          </a:stretch>
        </p:blipFill>
        <p:spPr>
          <a:xfrm>
            <a:off x="7271788" y="217267"/>
            <a:ext cx="4784899" cy="2509201"/>
          </a:xfrm>
          <a:prstGeom prst="rect">
            <a:avLst/>
          </a:prstGeom>
        </p:spPr>
      </p:pic>
    </p:spTree>
    <p:extLst>
      <p:ext uri="{BB962C8B-B14F-4D97-AF65-F5344CB8AC3E}">
        <p14:creationId xmlns:p14="http://schemas.microsoft.com/office/powerpoint/2010/main" val="264979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1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1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4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5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grpSp>
      <p:grpSp>
        <p:nvGrpSpPr>
          <p:cNvPr id="68" name="Group 67">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Immagine 4" descr="Immagine che contiene testo, schermata, elettronica, orologio&#10;&#10;Descrizione generata automaticamente">
            <a:extLst>
              <a:ext uri="{FF2B5EF4-FFF2-40B4-BE49-F238E27FC236}">
                <a16:creationId xmlns:a16="http://schemas.microsoft.com/office/drawing/2014/main" id="{AA85DD04-4022-9834-ED25-1EC0BFCFA274}"/>
              </a:ext>
            </a:extLst>
          </p:cNvPr>
          <p:cNvPicPr>
            <a:picLocks noChangeAspect="1"/>
          </p:cNvPicPr>
          <p:nvPr/>
        </p:nvPicPr>
        <p:blipFill rotWithShape="1">
          <a:blip r:embed="rId4">
            <a:alphaModFix/>
          </a:blip>
          <a:srcRect t="18917" b="24817"/>
          <a:stretch/>
        </p:blipFill>
        <p:spPr>
          <a:xfrm>
            <a:off x="3611" y="10"/>
            <a:ext cx="12188389" cy="6857990"/>
          </a:xfrm>
          <a:prstGeom prst="rect">
            <a:avLst/>
          </a:prstGeom>
        </p:spPr>
      </p:pic>
      <p:grpSp>
        <p:nvGrpSpPr>
          <p:cNvPr id="72" name="Group 71">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3"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5"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6"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7"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8"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9"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0"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1"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2"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3"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4"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5"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6"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7"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8"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9"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0"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1"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2"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3"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4"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grpSp>
      </p:grpSp>
      <p:sp>
        <p:nvSpPr>
          <p:cNvPr id="2" name="Titolo 1">
            <a:extLst>
              <a:ext uri="{FF2B5EF4-FFF2-40B4-BE49-F238E27FC236}">
                <a16:creationId xmlns:a16="http://schemas.microsoft.com/office/drawing/2014/main" id="{7FEFD196-5A5F-ED6B-0873-E7A19A8F3A76}"/>
              </a:ext>
            </a:extLst>
          </p:cNvPr>
          <p:cNvSpPr>
            <a:spLocks noGrp="1"/>
          </p:cNvSpPr>
          <p:nvPr>
            <p:ph type="title"/>
          </p:nvPr>
        </p:nvSpPr>
        <p:spPr>
          <a:xfrm>
            <a:off x="2684533" y="2752725"/>
            <a:ext cx="6858000" cy="1367896"/>
          </a:xfrm>
        </p:spPr>
        <p:txBody>
          <a:bodyPr vert="horz" lIns="91440" tIns="45720" rIns="91440" bIns="45720" rtlCol="0" anchor="b">
            <a:normAutofit/>
          </a:bodyPr>
          <a:lstStyle/>
          <a:p>
            <a:pPr algn="ctr"/>
            <a:r>
              <a:rPr lang="en-US" sz="4400" b="1" dirty="0"/>
              <a:t>DOMANDE, DUBBI, PERPLESSITA’?</a:t>
            </a:r>
          </a:p>
        </p:txBody>
      </p:sp>
    </p:spTree>
    <p:extLst>
      <p:ext uri="{BB962C8B-B14F-4D97-AF65-F5344CB8AC3E}">
        <p14:creationId xmlns:p14="http://schemas.microsoft.com/office/powerpoint/2010/main" val="271070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Elementi grafici, Carattere, grafica, tipografia&#10;&#10;Descrizione generata automaticamente">
            <a:extLst>
              <a:ext uri="{FF2B5EF4-FFF2-40B4-BE49-F238E27FC236}">
                <a16:creationId xmlns:a16="http://schemas.microsoft.com/office/drawing/2014/main" id="{5B6CF4B6-B336-4E11-0F7A-A3BA52AAA535}"/>
              </a:ext>
            </a:extLst>
          </p:cNvPr>
          <p:cNvPicPr>
            <a:picLocks noChangeAspect="1"/>
          </p:cNvPicPr>
          <p:nvPr/>
        </p:nvPicPr>
        <p:blipFill>
          <a:blip r:embed="rId2"/>
          <a:stretch>
            <a:fillRect/>
          </a:stretch>
        </p:blipFill>
        <p:spPr>
          <a:xfrm>
            <a:off x="8911086" y="5709636"/>
            <a:ext cx="2462739" cy="1082375"/>
          </a:xfrm>
          <a:prstGeom prst="rect">
            <a:avLst/>
          </a:prstGeom>
        </p:spPr>
      </p:pic>
      <p:sp>
        <p:nvSpPr>
          <p:cNvPr id="2" name="Titolo 1">
            <a:extLst>
              <a:ext uri="{FF2B5EF4-FFF2-40B4-BE49-F238E27FC236}">
                <a16:creationId xmlns:a16="http://schemas.microsoft.com/office/drawing/2014/main" id="{0C447A15-66BB-583E-556D-633751FFFDEE}"/>
              </a:ext>
            </a:extLst>
          </p:cNvPr>
          <p:cNvSpPr>
            <a:spLocks noGrp="1"/>
          </p:cNvSpPr>
          <p:nvPr>
            <p:ph type="title"/>
          </p:nvPr>
        </p:nvSpPr>
        <p:spPr/>
        <p:txBody>
          <a:bodyPr/>
          <a:lstStyle/>
          <a:p>
            <a:r>
              <a:rPr lang="it-IT" b="1" dirty="0"/>
              <a:t>OGNI ATTACCO HACKER COSTA IN MEDIA ALL’AZIENDA </a:t>
            </a:r>
            <a:r>
              <a:rPr lang="it-IT" b="1" i="1" dirty="0">
                <a:solidFill>
                  <a:srgbClr val="FF0000"/>
                </a:solidFill>
              </a:rPr>
              <a:t>3,7</a:t>
            </a:r>
            <a:r>
              <a:rPr lang="it-IT" b="1" dirty="0">
                <a:solidFill>
                  <a:srgbClr val="FF0000"/>
                </a:solidFill>
              </a:rPr>
              <a:t> </a:t>
            </a:r>
            <a:r>
              <a:rPr lang="it-IT" b="1" i="1" dirty="0">
                <a:solidFill>
                  <a:srgbClr val="FF0000"/>
                </a:solidFill>
              </a:rPr>
              <a:t>MILIONI DI EURO</a:t>
            </a:r>
          </a:p>
        </p:txBody>
      </p:sp>
      <p:sp>
        <p:nvSpPr>
          <p:cNvPr id="3" name="Segnaposto contenuto 2">
            <a:extLst>
              <a:ext uri="{FF2B5EF4-FFF2-40B4-BE49-F238E27FC236}">
                <a16:creationId xmlns:a16="http://schemas.microsoft.com/office/drawing/2014/main" id="{9494BA7C-7F30-31ED-FC98-2DCC0D2A42F0}"/>
              </a:ext>
            </a:extLst>
          </p:cNvPr>
          <p:cNvSpPr>
            <a:spLocks noGrp="1"/>
          </p:cNvSpPr>
          <p:nvPr>
            <p:ph idx="1"/>
          </p:nvPr>
        </p:nvSpPr>
        <p:spPr>
          <a:xfrm>
            <a:off x="1026544" y="2249487"/>
            <a:ext cx="10020868" cy="3541714"/>
          </a:xfrm>
        </p:spPr>
        <p:txBody>
          <a:bodyPr>
            <a:normAutofit fontScale="92500"/>
          </a:bodyPr>
          <a:lstStyle/>
          <a:p>
            <a:pPr marL="0" indent="0">
              <a:buNone/>
            </a:pPr>
            <a:r>
              <a:rPr lang="it-IT" dirty="0"/>
              <a:t>Secondo l'edizione 2022 del “Cost of a data breach report” di Ibm, in Italia, nel 2022 il costo medio di un cyberattacco è stato di 3,7 milioni di euro.</a:t>
            </a:r>
          </a:p>
          <a:p>
            <a:pPr marL="0" indent="0">
              <a:buNone/>
            </a:pPr>
            <a:r>
              <a:rPr lang="it-IT" dirty="0"/>
              <a:t>Da anni, ormai, il conto sale: nel 2021 era di 100.000 euro in meno. Il motivo è presto detto: privati e (soprattutto) imprese stanno digitalizzando una porzione sempre più ampia delle proprie attività. Si tratta di un processo necessario, che porta – senza dubbio – enormi vantaggi, ma espone a nuovi rischi.</a:t>
            </a:r>
          </a:p>
          <a:p>
            <a:pPr marL="0" indent="0">
              <a:buNone/>
            </a:pPr>
            <a:r>
              <a:rPr lang="it-IT" dirty="0"/>
              <a:t>Per questo motivo i Netraiders si impegnano a mantenere il web un posto più sicuro, per tutti e soprattutto per le aziende per cui lavoriamo. Oggi è la volta dell’azienda Theta.</a:t>
            </a:r>
          </a:p>
        </p:txBody>
      </p:sp>
      <p:pic>
        <p:nvPicPr>
          <p:cNvPr id="6" name="Immagine 5" descr="Immagine che contiene testo, clipart, Cartoni animati, cartone animato&#10;&#10;Descrizione generata automaticamente">
            <a:extLst>
              <a:ext uri="{FF2B5EF4-FFF2-40B4-BE49-F238E27FC236}">
                <a16:creationId xmlns:a16="http://schemas.microsoft.com/office/drawing/2014/main" id="{43C5E9CE-F801-0F69-1CBE-318BAF771F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85" b="89767" l="8308" r="90000">
                        <a14:foregroundMark x1="71000" y1="8977" x2="71000" y2="8977"/>
                        <a14:foregroundMark x1="71846" y1="4668" x2="71846" y2="4668"/>
                        <a14:foregroundMark x1="20231" y1="57989" x2="20231" y2="57989"/>
                        <a14:foregroundMark x1="10692" y1="52693" x2="10692" y2="52693"/>
                        <a14:foregroundMark x1="9615" y1="50359" x2="9615" y2="50359"/>
                        <a14:foregroundMark x1="8308" y1="47576" x2="8308" y2="47576"/>
                        <a14:foregroundMark x1="23077" y1="78097" x2="23077" y2="78097"/>
                        <a14:foregroundMark x1="22615" y1="73519" x2="22615" y2="73519"/>
                        <a14:foregroundMark x1="16538" y1="71185" x2="16538" y2="71185"/>
                        <a14:foregroundMark x1="14769" y1="75763" x2="14769" y2="75763"/>
                        <a14:foregroundMark x1="19385" y1="88959" x2="19385" y2="88959"/>
                        <a14:foregroundMark x1="24385" y1="89228" x2="24385" y2="89228"/>
                        <a14:foregroundMark x1="20462" y1="59785" x2="20462" y2="59785"/>
                        <a14:foregroundMark x1="20923" y1="61849" x2="20923" y2="61849"/>
                        <a14:foregroundMark x1="15231" y1="65350" x2="15231" y2="65350"/>
                        <a14:foregroundMark x1="64231" y1="70467" x2="64231" y2="70467"/>
                        <a14:foregroundMark x1="64231" y1="72442" x2="64231" y2="72442"/>
                        <a14:foregroundMark x1="66615" y1="70736" x2="66615" y2="70736"/>
                        <a14:foregroundMark x1="67923" y1="69928" x2="63385" y2="72980"/>
                        <a14:foregroundMark x1="20231" y1="64632" x2="20231" y2="64632"/>
                        <a14:foregroundMark x1="14615" y1="64632" x2="12615" y2="62567"/>
                        <a14:foregroundMark x1="64692" y1="2334" x2="68154" y2="1885"/>
                        <a14:backgroundMark x1="22000" y1="89228" x2="23692" y2="91831"/>
                      </a14:backgroundRemoval>
                    </a14:imgEffect>
                  </a14:imgLayer>
                </a14:imgProps>
              </a:ext>
            </a:extLst>
          </a:blip>
          <a:stretch>
            <a:fillRect/>
          </a:stretch>
        </p:blipFill>
        <p:spPr>
          <a:xfrm>
            <a:off x="9078108" y="371825"/>
            <a:ext cx="2629026" cy="2252873"/>
          </a:xfrm>
          <a:prstGeom prst="rect">
            <a:avLst/>
          </a:prstGeom>
        </p:spPr>
      </p:pic>
    </p:spTree>
    <p:extLst>
      <p:ext uri="{BB962C8B-B14F-4D97-AF65-F5344CB8AC3E}">
        <p14:creationId xmlns:p14="http://schemas.microsoft.com/office/powerpoint/2010/main" val="124971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E14871-036F-32FC-AD27-4E555A012AB0}"/>
              </a:ext>
            </a:extLst>
          </p:cNvPr>
          <p:cNvSpPr>
            <a:spLocks noGrp="1"/>
          </p:cNvSpPr>
          <p:nvPr>
            <p:ph type="title"/>
          </p:nvPr>
        </p:nvSpPr>
        <p:spPr/>
        <p:txBody>
          <a:bodyPr/>
          <a:lstStyle/>
          <a:p>
            <a:endParaRPr lang="it-IT"/>
          </a:p>
        </p:txBody>
      </p:sp>
      <p:pic>
        <p:nvPicPr>
          <p:cNvPr id="5" name="Segnaposto contenuto 4" descr="Immagine che contiene cartone animato, Animazione, schermata, Gioco per PC&#10;&#10;Descrizione generata automaticamente">
            <a:extLst>
              <a:ext uri="{FF2B5EF4-FFF2-40B4-BE49-F238E27FC236}">
                <a16:creationId xmlns:a16="http://schemas.microsoft.com/office/drawing/2014/main" id="{EF619669-2F4C-F80B-C6AA-01793E3E6755}"/>
              </a:ext>
            </a:extLst>
          </p:cNvPr>
          <p:cNvPicPr>
            <a:picLocks noGrp="1" noChangeAspect="1"/>
          </p:cNvPicPr>
          <p:nvPr>
            <p:ph idx="1"/>
          </p:nvPr>
        </p:nvPicPr>
        <p:blipFill>
          <a:blip r:embed="rId2"/>
          <a:stretch>
            <a:fillRect/>
          </a:stretch>
        </p:blipFill>
        <p:spPr>
          <a:xfrm>
            <a:off x="0" y="-1"/>
            <a:ext cx="12192000" cy="6858001"/>
          </a:xfrm>
        </p:spPr>
      </p:pic>
      <p:sp>
        <p:nvSpPr>
          <p:cNvPr id="6" name="CasellaDiTesto 5">
            <a:extLst>
              <a:ext uri="{FF2B5EF4-FFF2-40B4-BE49-F238E27FC236}">
                <a16:creationId xmlns:a16="http://schemas.microsoft.com/office/drawing/2014/main" id="{CE0DDC83-E2B6-096C-2851-0F5329C9DC59}"/>
              </a:ext>
            </a:extLst>
          </p:cNvPr>
          <p:cNvSpPr txBox="1"/>
          <p:nvPr/>
        </p:nvSpPr>
        <p:spPr>
          <a:xfrm>
            <a:off x="2661902" y="2789213"/>
            <a:ext cx="3186807" cy="830997"/>
          </a:xfrm>
          <a:prstGeom prst="rect">
            <a:avLst/>
          </a:prstGeom>
          <a:noFill/>
        </p:spPr>
        <p:txBody>
          <a:bodyPr wrap="square" rtlCol="0">
            <a:spAutoFit/>
          </a:bodyPr>
          <a:lstStyle/>
          <a:p>
            <a:r>
              <a:rPr lang="it-IT" sz="2400" b="1" dirty="0">
                <a:effectLst>
                  <a:outerShdw blurRad="38100" dist="38100" dir="2700000" algn="tl">
                    <a:srgbClr val="000000">
                      <a:alpha val="43137"/>
                    </a:srgbClr>
                  </a:outerShdw>
                </a:effectLst>
              </a:rPr>
              <a:t>AZIENDA CHE INVESTE </a:t>
            </a:r>
            <a:br>
              <a:rPr lang="it-IT" sz="2400" b="1" dirty="0">
                <a:effectLst>
                  <a:outerShdw blurRad="38100" dist="38100" dir="2700000" algn="tl">
                    <a:srgbClr val="000000">
                      <a:alpha val="43137"/>
                    </a:srgbClr>
                  </a:outerShdw>
                </a:effectLst>
              </a:rPr>
            </a:br>
            <a:r>
              <a:rPr lang="it-IT" sz="2400" b="1" dirty="0">
                <a:effectLst>
                  <a:outerShdw blurRad="38100" dist="38100" dir="2700000" algn="tl">
                    <a:srgbClr val="000000">
                      <a:alpha val="43137"/>
                    </a:srgbClr>
                  </a:outerShdw>
                </a:effectLst>
              </a:rPr>
              <a:t>IN CYBERSECURITY</a:t>
            </a:r>
          </a:p>
        </p:txBody>
      </p:sp>
      <p:sp>
        <p:nvSpPr>
          <p:cNvPr id="7" name="CasellaDiTesto 6">
            <a:extLst>
              <a:ext uri="{FF2B5EF4-FFF2-40B4-BE49-F238E27FC236}">
                <a16:creationId xmlns:a16="http://schemas.microsoft.com/office/drawing/2014/main" id="{63C1C95D-762F-94E0-AF04-15E4B847FD35}"/>
              </a:ext>
            </a:extLst>
          </p:cNvPr>
          <p:cNvSpPr txBox="1"/>
          <p:nvPr/>
        </p:nvSpPr>
        <p:spPr>
          <a:xfrm>
            <a:off x="7056407" y="2789213"/>
            <a:ext cx="2086790" cy="830997"/>
          </a:xfrm>
          <a:prstGeom prst="rect">
            <a:avLst/>
          </a:prstGeom>
          <a:noFill/>
        </p:spPr>
        <p:txBody>
          <a:bodyPr wrap="none" rtlCol="0">
            <a:spAutoFit/>
          </a:bodyPr>
          <a:lstStyle/>
          <a:p>
            <a:r>
              <a:rPr lang="it-IT" sz="2400" b="1" dirty="0">
                <a:effectLst>
                  <a:outerShdw blurRad="38100" dist="38100" dir="2700000" algn="tl">
                    <a:srgbClr val="000000">
                      <a:alpha val="43137"/>
                    </a:srgbClr>
                  </a:outerShdw>
                </a:effectLst>
              </a:rPr>
              <a:t>AZIENDA CHE </a:t>
            </a:r>
            <a:br>
              <a:rPr lang="it-IT" sz="2400" b="1" dirty="0">
                <a:effectLst>
                  <a:outerShdw blurRad="38100" dist="38100" dir="2700000" algn="tl">
                    <a:srgbClr val="000000">
                      <a:alpha val="43137"/>
                    </a:srgbClr>
                  </a:outerShdw>
                </a:effectLst>
              </a:rPr>
            </a:br>
            <a:r>
              <a:rPr lang="it-IT" sz="2400" b="1" dirty="0">
                <a:effectLst>
                  <a:outerShdw blurRad="38100" dist="38100" dir="2700000" algn="tl">
                    <a:srgbClr val="000000">
                      <a:alpha val="43137"/>
                    </a:srgbClr>
                  </a:outerShdw>
                </a:effectLst>
              </a:rPr>
              <a:t>NON LO FA</a:t>
            </a:r>
          </a:p>
        </p:txBody>
      </p:sp>
    </p:spTree>
    <p:extLst>
      <p:ext uri="{BB962C8B-B14F-4D97-AF65-F5344CB8AC3E}">
        <p14:creationId xmlns:p14="http://schemas.microsoft.com/office/powerpoint/2010/main" val="2874805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8"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67D5E620-A4B6-771E-7587-E5B4E52A7291}"/>
              </a:ext>
            </a:extLst>
          </p:cNvPr>
          <p:cNvSpPr>
            <a:spLocks noGrp="1"/>
          </p:cNvSpPr>
          <p:nvPr>
            <p:ph type="title"/>
          </p:nvPr>
        </p:nvSpPr>
        <p:spPr>
          <a:xfrm>
            <a:off x="1141412" y="618518"/>
            <a:ext cx="10447337" cy="1478570"/>
          </a:xfrm>
        </p:spPr>
        <p:txBody>
          <a:bodyPr>
            <a:normAutofit/>
          </a:bodyPr>
          <a:lstStyle/>
          <a:p>
            <a:pPr algn="ctr"/>
            <a:r>
              <a:rPr lang="it-IT" sz="4400" b="1" dirty="0"/>
              <a:t>THETA – DESIGN DI RETE</a:t>
            </a:r>
          </a:p>
        </p:txBody>
      </p:sp>
      <p:sp>
        <p:nvSpPr>
          <p:cNvPr id="94" name="Content Placeholder 8">
            <a:extLst>
              <a:ext uri="{FF2B5EF4-FFF2-40B4-BE49-F238E27FC236}">
                <a16:creationId xmlns:a16="http://schemas.microsoft.com/office/drawing/2014/main" id="{0170D72C-FFA3-76AA-6320-E0CFC6AEF7E5}"/>
              </a:ext>
            </a:extLst>
          </p:cNvPr>
          <p:cNvSpPr>
            <a:spLocks noGrp="1"/>
          </p:cNvSpPr>
          <p:nvPr>
            <p:ph idx="1"/>
          </p:nvPr>
        </p:nvSpPr>
        <p:spPr>
          <a:xfrm>
            <a:off x="1141412" y="2249487"/>
            <a:ext cx="4459287" cy="3965046"/>
          </a:xfrm>
        </p:spPr>
        <p:txBody>
          <a:bodyPr>
            <a:normAutofit lnSpcReduction="10000"/>
          </a:bodyPr>
          <a:lstStyle/>
          <a:p>
            <a:pPr>
              <a:buFontTx/>
              <a:buChar char="-"/>
            </a:pPr>
            <a:r>
              <a:rPr lang="en-US" sz="2000" dirty="0"/>
              <a:t>FIREWALL PERIMETRALE</a:t>
            </a:r>
          </a:p>
          <a:p>
            <a:pPr>
              <a:buFontTx/>
              <a:buChar char="-"/>
            </a:pPr>
            <a:r>
              <a:rPr lang="en-US" sz="2000" dirty="0"/>
              <a:t>DMZ</a:t>
            </a:r>
          </a:p>
          <a:p>
            <a:pPr>
              <a:buFontTx/>
              <a:buChar char="-"/>
            </a:pPr>
            <a:r>
              <a:rPr lang="en-US" sz="2000" dirty="0"/>
              <a:t>IPS/IDS (anche fisico, installando un modulo di accesso fingerprint e porta blindata alla sala server)</a:t>
            </a:r>
          </a:p>
          <a:p>
            <a:pPr>
              <a:buFontTx/>
              <a:buChar char="-"/>
            </a:pPr>
            <a:r>
              <a:rPr lang="en-US" sz="2000" dirty="0"/>
              <a:t>MFA per accesso application server</a:t>
            </a:r>
          </a:p>
          <a:p>
            <a:pPr>
              <a:buFontTx/>
              <a:buChar char="-"/>
            </a:pPr>
            <a:r>
              <a:rPr lang="en-US" sz="2000" dirty="0"/>
              <a:t>Computer PROXY per maggiore sicurezza sul web</a:t>
            </a:r>
          </a:p>
          <a:p>
            <a:pPr>
              <a:buFontTx/>
              <a:buChar char="-"/>
            </a:pPr>
            <a:r>
              <a:rPr lang="en-US" sz="2000" dirty="0"/>
              <a:t>DHCP</a:t>
            </a:r>
          </a:p>
          <a:p>
            <a:pPr>
              <a:buFontTx/>
              <a:buChar char="-"/>
            </a:pPr>
            <a:endParaRPr lang="en-US" sz="2000" dirty="0"/>
          </a:p>
          <a:p>
            <a:pPr>
              <a:buFontTx/>
              <a:buChar char="-"/>
            </a:pPr>
            <a:endParaRPr lang="en-US" sz="2000" dirty="0"/>
          </a:p>
        </p:txBody>
      </p:sp>
      <p:pic>
        <p:nvPicPr>
          <p:cNvPr id="7" name="Immagine 6" descr="Immagine che contiene testo, schermata, diagramma, linea&#10;&#10;Descrizione generata automaticamente">
            <a:extLst>
              <a:ext uri="{FF2B5EF4-FFF2-40B4-BE49-F238E27FC236}">
                <a16:creationId xmlns:a16="http://schemas.microsoft.com/office/drawing/2014/main" id="{58A2943B-6D02-E8AF-B905-7FCB3AD46B20}"/>
              </a:ext>
            </a:extLst>
          </p:cNvPr>
          <p:cNvPicPr>
            <a:picLocks noChangeAspect="1"/>
          </p:cNvPicPr>
          <p:nvPr/>
        </p:nvPicPr>
        <p:blipFill>
          <a:blip r:embed="rId4"/>
          <a:stretch>
            <a:fillRect/>
          </a:stretch>
        </p:blipFill>
        <p:spPr>
          <a:xfrm>
            <a:off x="6134098" y="1849438"/>
            <a:ext cx="5456279" cy="356022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0" name="Group 129">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1"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3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3"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4"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5"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6"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7"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8"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39"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40"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41"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42"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143"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44"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45"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46"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47"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48"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49"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50"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51"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52"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53"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54"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55"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56"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57"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8" name="Immagine 7" descr="Immagine che contiene Elementi grafici, Carattere, grafica, tipografia&#10;&#10;Descrizione generata automaticamente">
            <a:extLst>
              <a:ext uri="{FF2B5EF4-FFF2-40B4-BE49-F238E27FC236}">
                <a16:creationId xmlns:a16="http://schemas.microsoft.com/office/drawing/2014/main" id="{646B3F16-CB14-2783-A304-01004287241E}"/>
              </a:ext>
            </a:extLst>
          </p:cNvPr>
          <p:cNvPicPr>
            <a:picLocks noChangeAspect="1"/>
          </p:cNvPicPr>
          <p:nvPr/>
        </p:nvPicPr>
        <p:blipFill>
          <a:blip r:embed="rId5"/>
          <a:stretch>
            <a:fillRect/>
          </a:stretch>
        </p:blipFill>
        <p:spPr>
          <a:xfrm>
            <a:off x="8438975" y="5460573"/>
            <a:ext cx="3068812" cy="1350227"/>
          </a:xfrm>
          <a:prstGeom prst="rect">
            <a:avLst/>
          </a:prstGeom>
        </p:spPr>
      </p:pic>
    </p:spTree>
    <p:extLst>
      <p:ext uri="{BB962C8B-B14F-4D97-AF65-F5344CB8AC3E}">
        <p14:creationId xmlns:p14="http://schemas.microsoft.com/office/powerpoint/2010/main" val="198055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DD13D1A5-44A8-8F47-2816-811ABDE229D4}"/>
              </a:ext>
            </a:extLst>
          </p:cNvPr>
          <p:cNvSpPr>
            <a:spLocks noGrp="1"/>
          </p:cNvSpPr>
          <p:nvPr>
            <p:ph type="title"/>
          </p:nvPr>
        </p:nvSpPr>
        <p:spPr>
          <a:xfrm>
            <a:off x="523875" y="-9526"/>
            <a:ext cx="3546033" cy="6859853"/>
          </a:xfrm>
        </p:spPr>
        <p:txBody>
          <a:bodyPr>
            <a:normAutofit/>
          </a:bodyPr>
          <a:lstStyle/>
          <a:p>
            <a:r>
              <a:rPr lang="it-IT" sz="3200" b="1" dirty="0">
                <a:solidFill>
                  <a:srgbClr val="FFFFFF"/>
                </a:solidFill>
              </a:rPr>
              <a:t>PREVENTIVO DESIGN DI RETE</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6" name="Immagine 5" descr="Immagine che contiene Elementi grafici, Carattere, grafica, tipografia&#10;&#10;Descrizione generata automaticamente">
            <a:extLst>
              <a:ext uri="{FF2B5EF4-FFF2-40B4-BE49-F238E27FC236}">
                <a16:creationId xmlns:a16="http://schemas.microsoft.com/office/drawing/2014/main" id="{C2A4A654-10E0-CB1D-F226-8F96530DCE3F}"/>
              </a:ext>
            </a:extLst>
          </p:cNvPr>
          <p:cNvPicPr>
            <a:picLocks noChangeAspect="1"/>
          </p:cNvPicPr>
          <p:nvPr/>
        </p:nvPicPr>
        <p:blipFill>
          <a:blip r:embed="rId3"/>
          <a:stretch>
            <a:fillRect/>
          </a:stretch>
        </p:blipFill>
        <p:spPr>
          <a:xfrm>
            <a:off x="4680305" y="23283"/>
            <a:ext cx="1756913" cy="773013"/>
          </a:xfrm>
          <a:prstGeom prst="rect">
            <a:avLst/>
          </a:prstGeom>
        </p:spPr>
      </p:pic>
      <p:pic>
        <p:nvPicPr>
          <p:cNvPr id="4" name="Immagine 3" descr="Immagine che contiene testo, schermata, numero, Carattere&#10;&#10;Descrizione generata automaticamente">
            <a:extLst>
              <a:ext uri="{FF2B5EF4-FFF2-40B4-BE49-F238E27FC236}">
                <a16:creationId xmlns:a16="http://schemas.microsoft.com/office/drawing/2014/main" id="{44C05F9D-BC14-7063-6644-4B9C4B208F83}"/>
              </a:ext>
            </a:extLst>
          </p:cNvPr>
          <p:cNvPicPr>
            <a:picLocks noChangeAspect="1"/>
          </p:cNvPicPr>
          <p:nvPr/>
        </p:nvPicPr>
        <p:blipFill>
          <a:blip r:embed="rId4"/>
          <a:stretch>
            <a:fillRect/>
          </a:stretch>
        </p:blipFill>
        <p:spPr>
          <a:xfrm>
            <a:off x="4638631" y="823043"/>
            <a:ext cx="7008100" cy="5619748"/>
          </a:xfrm>
          <a:prstGeom prst="rect">
            <a:avLst/>
          </a:prstGeom>
        </p:spPr>
      </p:pic>
    </p:spTree>
    <p:extLst>
      <p:ext uri="{BB962C8B-B14F-4D97-AF65-F5344CB8AC3E}">
        <p14:creationId xmlns:p14="http://schemas.microsoft.com/office/powerpoint/2010/main" val="351961053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3F220A-61CE-0DC0-8824-AE1AF1714D67}"/>
              </a:ext>
            </a:extLst>
          </p:cNvPr>
          <p:cNvSpPr>
            <a:spLocks noGrp="1"/>
          </p:cNvSpPr>
          <p:nvPr>
            <p:ph type="title"/>
          </p:nvPr>
        </p:nvSpPr>
        <p:spPr/>
        <p:txBody>
          <a:bodyPr/>
          <a:lstStyle/>
          <a:p>
            <a:pPr algn="ctr"/>
            <a:r>
              <a:rPr lang="it-IT" b="1" dirty="0"/>
              <a:t>PENTESTING</a:t>
            </a:r>
          </a:p>
        </p:txBody>
      </p:sp>
      <p:sp>
        <p:nvSpPr>
          <p:cNvPr id="3" name="Segnaposto contenuto 2">
            <a:extLst>
              <a:ext uri="{FF2B5EF4-FFF2-40B4-BE49-F238E27FC236}">
                <a16:creationId xmlns:a16="http://schemas.microsoft.com/office/drawing/2014/main" id="{17D0A86E-B817-3274-D1D9-8DDAE6FBDC5A}"/>
              </a:ext>
            </a:extLst>
          </p:cNvPr>
          <p:cNvSpPr>
            <a:spLocks noGrp="1"/>
          </p:cNvSpPr>
          <p:nvPr>
            <p:ph idx="1"/>
          </p:nvPr>
        </p:nvSpPr>
        <p:spPr/>
        <p:txBody>
          <a:bodyPr>
            <a:normAutofit fontScale="92500"/>
          </a:bodyPr>
          <a:lstStyle/>
          <a:p>
            <a:r>
              <a:rPr lang="it-IT" sz="3000" b="1" dirty="0">
                <a:effectLst>
                  <a:outerShdw blurRad="38100" dist="38100" dir="2700000" algn="tl">
                    <a:srgbClr val="000000">
                      <a:alpha val="43137"/>
                    </a:srgbClr>
                  </a:outerShdw>
                </a:effectLst>
              </a:rPr>
              <a:t>Vulnerability Scanner</a:t>
            </a:r>
            <a:r>
              <a:rPr lang="it-IT" dirty="0"/>
              <a:t>: verifica delle porte aperte nel web server, in cerca di criticità.</a:t>
            </a:r>
            <a:br>
              <a:rPr lang="it-IT" dirty="0"/>
            </a:br>
            <a:endParaRPr lang="it-IT" dirty="0"/>
          </a:p>
          <a:p>
            <a:r>
              <a:rPr lang="it-IT" sz="3200" b="1" dirty="0">
                <a:effectLst>
                  <a:outerShdw blurRad="38100" dist="38100" dir="2700000" algn="tl">
                    <a:srgbClr val="000000">
                      <a:alpha val="43137"/>
                    </a:srgbClr>
                  </a:outerShdw>
                </a:effectLst>
              </a:rPr>
              <a:t>HTTP methods</a:t>
            </a:r>
            <a:r>
              <a:rPr lang="it-IT" dirty="0"/>
              <a:t>: verifica dei vari verbi HTTP utilizzati nell’application Server</a:t>
            </a:r>
            <a:br>
              <a:rPr lang="it-IT" dirty="0"/>
            </a:br>
            <a:endParaRPr lang="it-IT" dirty="0"/>
          </a:p>
          <a:p>
            <a:r>
              <a:rPr lang="it-IT" sz="3200" b="1" dirty="0">
                <a:effectLst>
                  <a:outerShdw blurRad="38100" dist="38100" dir="2700000" algn="tl">
                    <a:srgbClr val="000000">
                      <a:alpha val="43137"/>
                    </a:srgbClr>
                  </a:outerShdw>
                </a:effectLst>
              </a:rPr>
              <a:t>Bruteforce</a:t>
            </a:r>
            <a:r>
              <a:rPr lang="it-IT" dirty="0"/>
              <a:t>: Verifica della robustezza di login nelle varie interfacce dell’application server (PhpMyAdmin, DVWA, DVWA/Vulnerabilities)</a:t>
            </a:r>
          </a:p>
        </p:txBody>
      </p:sp>
      <p:pic>
        <p:nvPicPr>
          <p:cNvPr id="4" name="Immagine 3" descr="Immagine che contiene Elementi grafici, Carattere, grafica, tipografia&#10;&#10;Descrizione generata automaticamente">
            <a:extLst>
              <a:ext uri="{FF2B5EF4-FFF2-40B4-BE49-F238E27FC236}">
                <a16:creationId xmlns:a16="http://schemas.microsoft.com/office/drawing/2014/main" id="{7E882697-46CB-E4A5-39A9-9CBEAF429FA3}"/>
              </a:ext>
            </a:extLst>
          </p:cNvPr>
          <p:cNvPicPr>
            <a:picLocks noChangeAspect="1"/>
          </p:cNvPicPr>
          <p:nvPr/>
        </p:nvPicPr>
        <p:blipFill>
          <a:blip r:embed="rId2"/>
          <a:stretch>
            <a:fillRect/>
          </a:stretch>
        </p:blipFill>
        <p:spPr>
          <a:xfrm>
            <a:off x="8585624" y="5553454"/>
            <a:ext cx="2818497" cy="1240093"/>
          </a:xfrm>
          <a:prstGeom prst="rect">
            <a:avLst/>
          </a:prstGeom>
        </p:spPr>
      </p:pic>
      <p:pic>
        <p:nvPicPr>
          <p:cNvPr id="6" name="Immagine 5" descr="Immagine che contiene testo, elettronica, cerchio, schermata&#10;&#10;Descrizione generata automaticamente">
            <a:extLst>
              <a:ext uri="{FF2B5EF4-FFF2-40B4-BE49-F238E27FC236}">
                <a16:creationId xmlns:a16="http://schemas.microsoft.com/office/drawing/2014/main" id="{6E33CAE0-53AF-EB4D-063E-0FA567B7A96D}"/>
              </a:ext>
            </a:extLst>
          </p:cNvPr>
          <p:cNvPicPr>
            <a:picLocks noChangeAspect="1"/>
          </p:cNvPicPr>
          <p:nvPr/>
        </p:nvPicPr>
        <p:blipFill>
          <a:blip r:embed="rId3"/>
          <a:stretch>
            <a:fillRect/>
          </a:stretch>
        </p:blipFill>
        <p:spPr>
          <a:xfrm>
            <a:off x="7795491" y="297728"/>
            <a:ext cx="2917536" cy="1875559"/>
          </a:xfrm>
          <a:prstGeom prst="rect">
            <a:avLst/>
          </a:prstGeom>
        </p:spPr>
      </p:pic>
    </p:spTree>
    <p:extLst>
      <p:ext uri="{BB962C8B-B14F-4D97-AF65-F5344CB8AC3E}">
        <p14:creationId xmlns:p14="http://schemas.microsoft.com/office/powerpoint/2010/main" val="1087252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9DAEDF-4170-AC2F-C93E-3365C0CA0564}"/>
              </a:ext>
            </a:extLst>
          </p:cNvPr>
          <p:cNvSpPr>
            <a:spLocks noGrp="1"/>
          </p:cNvSpPr>
          <p:nvPr>
            <p:ph type="title"/>
          </p:nvPr>
        </p:nvSpPr>
        <p:spPr/>
        <p:txBody>
          <a:bodyPr/>
          <a:lstStyle/>
          <a:p>
            <a:pPr algn="ctr"/>
            <a:r>
              <a:rPr lang="it-IT" b="1" dirty="0"/>
              <a:t>VULNERABILITY SCANNER</a:t>
            </a:r>
          </a:p>
        </p:txBody>
      </p:sp>
      <p:pic>
        <p:nvPicPr>
          <p:cNvPr id="5" name="Segnaposto contenuto 4">
            <a:extLst>
              <a:ext uri="{FF2B5EF4-FFF2-40B4-BE49-F238E27FC236}">
                <a16:creationId xmlns:a16="http://schemas.microsoft.com/office/drawing/2014/main" id="{032E4A0C-2B9E-6F99-F7E1-E660EFEDC13C}"/>
              </a:ext>
            </a:extLst>
          </p:cNvPr>
          <p:cNvPicPr>
            <a:picLocks noGrp="1" noChangeAspect="1"/>
          </p:cNvPicPr>
          <p:nvPr>
            <p:ph idx="1"/>
          </p:nvPr>
        </p:nvPicPr>
        <p:blipFill>
          <a:blip r:embed="rId2"/>
          <a:stretch>
            <a:fillRect/>
          </a:stretch>
        </p:blipFill>
        <p:spPr>
          <a:xfrm>
            <a:off x="1141411" y="1882539"/>
            <a:ext cx="9906000" cy="1061356"/>
          </a:xfrm>
        </p:spPr>
      </p:pic>
      <p:sp>
        <p:nvSpPr>
          <p:cNvPr id="6" name="CasellaDiTesto 5">
            <a:extLst>
              <a:ext uri="{FF2B5EF4-FFF2-40B4-BE49-F238E27FC236}">
                <a16:creationId xmlns:a16="http://schemas.microsoft.com/office/drawing/2014/main" id="{7FF09750-10EF-F16C-2B7D-8CD2A90B3771}"/>
              </a:ext>
            </a:extLst>
          </p:cNvPr>
          <p:cNvSpPr txBox="1"/>
          <p:nvPr/>
        </p:nvSpPr>
        <p:spPr>
          <a:xfrm>
            <a:off x="1616363" y="3111260"/>
            <a:ext cx="8959273" cy="4247317"/>
          </a:xfrm>
          <a:prstGeom prst="rect">
            <a:avLst/>
          </a:prstGeom>
          <a:noFill/>
        </p:spPr>
        <p:txBody>
          <a:bodyPr wrap="square" rtlCol="0">
            <a:spAutoFit/>
          </a:bodyPr>
          <a:lstStyle/>
          <a:p>
            <a:r>
              <a:rPr lang="it-IT" dirty="0"/>
              <a:t>Dal test effettuato possiamo notare alcune criticità riguardo determinate porte aperte.</a:t>
            </a:r>
          </a:p>
          <a:p>
            <a:endParaRPr lang="it-IT" dirty="0"/>
          </a:p>
          <a:p>
            <a:pPr marL="285750" indent="-285750">
              <a:buFont typeface="Arial" panose="020B0604020202020204" pitchFamily="34" charset="0"/>
              <a:buChar char="•"/>
            </a:pPr>
            <a:r>
              <a:rPr lang="it-IT" dirty="0"/>
              <a:t>Porta 23 Telnet: si tratta di un servizio di comunicazione remota ormai obsoleto, che invia le informazioni e le riceve senza utilizzare la crittografia, per questo motivo è molto esposto a qualsiasi tipo di minaccia. Da rimpiazzare almeno con la porta 22, SSH, avente crittografia end to end e autenticazione sicura.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Se possibile, rimpiazzare la porta 80 HTTP con la 443 HTTPS, per rendere la navigazione più sicura.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In generale, porre particolare attenzione a tutte le porte che non offrono una connessione criptata/sicura</a:t>
            </a:r>
          </a:p>
          <a:p>
            <a:endParaRPr lang="it-IT" dirty="0"/>
          </a:p>
          <a:p>
            <a:endParaRPr lang="it-IT" dirty="0"/>
          </a:p>
          <a:p>
            <a:endParaRPr lang="it-IT" dirty="0"/>
          </a:p>
        </p:txBody>
      </p:sp>
      <p:pic>
        <p:nvPicPr>
          <p:cNvPr id="7" name="Immagine 6" descr="Immagine che contiene Elementi grafici, Carattere, grafica, tipografia&#10;&#10;Descrizione generata automaticamente">
            <a:extLst>
              <a:ext uri="{FF2B5EF4-FFF2-40B4-BE49-F238E27FC236}">
                <a16:creationId xmlns:a16="http://schemas.microsoft.com/office/drawing/2014/main" id="{85E03FA5-FDCC-BD99-0355-698B9B86DF9B}"/>
              </a:ext>
            </a:extLst>
          </p:cNvPr>
          <p:cNvPicPr>
            <a:picLocks noChangeAspect="1"/>
          </p:cNvPicPr>
          <p:nvPr/>
        </p:nvPicPr>
        <p:blipFill>
          <a:blip r:embed="rId3"/>
          <a:stretch>
            <a:fillRect/>
          </a:stretch>
        </p:blipFill>
        <p:spPr>
          <a:xfrm>
            <a:off x="9366358" y="5902036"/>
            <a:ext cx="2025777" cy="891309"/>
          </a:xfrm>
          <a:prstGeom prst="rect">
            <a:avLst/>
          </a:prstGeom>
        </p:spPr>
      </p:pic>
    </p:spTree>
    <p:extLst>
      <p:ext uri="{BB962C8B-B14F-4D97-AF65-F5344CB8AC3E}">
        <p14:creationId xmlns:p14="http://schemas.microsoft.com/office/powerpoint/2010/main" val="211336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BC9F6-39F6-C2F7-BDD1-2894160FDCED}"/>
              </a:ext>
            </a:extLst>
          </p:cNvPr>
          <p:cNvSpPr>
            <a:spLocks noGrp="1"/>
          </p:cNvSpPr>
          <p:nvPr>
            <p:ph type="title"/>
          </p:nvPr>
        </p:nvSpPr>
        <p:spPr>
          <a:xfrm>
            <a:off x="611587" y="618518"/>
            <a:ext cx="5754181" cy="1478570"/>
          </a:xfrm>
        </p:spPr>
        <p:txBody>
          <a:bodyPr/>
          <a:lstStyle/>
          <a:p>
            <a:pPr algn="ctr"/>
            <a:r>
              <a:rPr lang="it-IT" b="1" dirty="0"/>
              <a:t>METODI HTTP</a:t>
            </a:r>
          </a:p>
        </p:txBody>
      </p:sp>
      <p:pic>
        <p:nvPicPr>
          <p:cNvPr id="5" name="Segnaposto contenuto 4" descr="Immagine che contiene testo, Carattere, schermata&#10;&#10;Descrizione generata automaticamente">
            <a:extLst>
              <a:ext uri="{FF2B5EF4-FFF2-40B4-BE49-F238E27FC236}">
                <a16:creationId xmlns:a16="http://schemas.microsoft.com/office/drawing/2014/main" id="{C99BCEE2-21CC-193E-1348-56CF48B27430}"/>
              </a:ext>
            </a:extLst>
          </p:cNvPr>
          <p:cNvPicPr>
            <a:picLocks noGrp="1" noChangeAspect="1"/>
          </p:cNvPicPr>
          <p:nvPr>
            <p:ph idx="1"/>
          </p:nvPr>
        </p:nvPicPr>
        <p:blipFill>
          <a:blip r:embed="rId2"/>
          <a:stretch>
            <a:fillRect/>
          </a:stretch>
        </p:blipFill>
        <p:spPr>
          <a:xfrm>
            <a:off x="6637126" y="346260"/>
            <a:ext cx="4029637" cy="1343212"/>
          </a:xfrm>
        </p:spPr>
      </p:pic>
      <p:pic>
        <p:nvPicPr>
          <p:cNvPr id="7" name="Immagine 6" descr="Immagine che contiene testo, schermata, Carattere&#10;&#10;Descrizione generata automaticamente">
            <a:extLst>
              <a:ext uri="{FF2B5EF4-FFF2-40B4-BE49-F238E27FC236}">
                <a16:creationId xmlns:a16="http://schemas.microsoft.com/office/drawing/2014/main" id="{957CEE8C-4E10-D275-5519-86233622D17B}"/>
              </a:ext>
            </a:extLst>
          </p:cNvPr>
          <p:cNvPicPr>
            <a:picLocks noChangeAspect="1"/>
          </p:cNvPicPr>
          <p:nvPr/>
        </p:nvPicPr>
        <p:blipFill>
          <a:blip r:embed="rId3"/>
          <a:stretch>
            <a:fillRect/>
          </a:stretch>
        </p:blipFill>
        <p:spPr>
          <a:xfrm>
            <a:off x="6637126" y="4945234"/>
            <a:ext cx="4241734" cy="1009578"/>
          </a:xfrm>
          <a:prstGeom prst="rect">
            <a:avLst/>
          </a:prstGeom>
        </p:spPr>
      </p:pic>
      <p:pic>
        <p:nvPicPr>
          <p:cNvPr id="9" name="Immagine 8" descr="Immagine che contiene testo, Carattere, schermata&#10;&#10;Descrizione generata automaticamente">
            <a:extLst>
              <a:ext uri="{FF2B5EF4-FFF2-40B4-BE49-F238E27FC236}">
                <a16:creationId xmlns:a16="http://schemas.microsoft.com/office/drawing/2014/main" id="{7D2A795A-D81E-64CA-361B-0A451BFEA503}"/>
              </a:ext>
            </a:extLst>
          </p:cNvPr>
          <p:cNvPicPr>
            <a:picLocks noChangeAspect="1"/>
          </p:cNvPicPr>
          <p:nvPr/>
        </p:nvPicPr>
        <p:blipFill>
          <a:blip r:embed="rId4"/>
          <a:stretch>
            <a:fillRect/>
          </a:stretch>
        </p:blipFill>
        <p:spPr>
          <a:xfrm>
            <a:off x="6637127" y="3334373"/>
            <a:ext cx="4115373" cy="1365243"/>
          </a:xfrm>
          <a:prstGeom prst="rect">
            <a:avLst/>
          </a:prstGeom>
        </p:spPr>
      </p:pic>
      <p:pic>
        <p:nvPicPr>
          <p:cNvPr id="11" name="Immagine 10" descr="Immagine che contiene testo, Carattere, schermata&#10;&#10;Descrizione generata automaticamente">
            <a:extLst>
              <a:ext uri="{FF2B5EF4-FFF2-40B4-BE49-F238E27FC236}">
                <a16:creationId xmlns:a16="http://schemas.microsoft.com/office/drawing/2014/main" id="{5CD07EB8-E301-001E-1D76-80EFBA986780}"/>
              </a:ext>
            </a:extLst>
          </p:cNvPr>
          <p:cNvPicPr>
            <a:picLocks noChangeAspect="1"/>
          </p:cNvPicPr>
          <p:nvPr/>
        </p:nvPicPr>
        <p:blipFill>
          <a:blip r:embed="rId5"/>
          <a:stretch>
            <a:fillRect/>
          </a:stretch>
        </p:blipFill>
        <p:spPr>
          <a:xfrm>
            <a:off x="6637126" y="1882403"/>
            <a:ext cx="4115374" cy="1295581"/>
          </a:xfrm>
          <a:prstGeom prst="rect">
            <a:avLst/>
          </a:prstGeom>
        </p:spPr>
      </p:pic>
      <p:sp>
        <p:nvSpPr>
          <p:cNvPr id="12" name="CasellaDiTesto 11">
            <a:extLst>
              <a:ext uri="{FF2B5EF4-FFF2-40B4-BE49-F238E27FC236}">
                <a16:creationId xmlns:a16="http://schemas.microsoft.com/office/drawing/2014/main" id="{31A29D20-5C0B-1761-5E4A-BC0BA59D3574}"/>
              </a:ext>
            </a:extLst>
          </p:cNvPr>
          <p:cNvSpPr txBox="1"/>
          <p:nvPr/>
        </p:nvSpPr>
        <p:spPr>
          <a:xfrm>
            <a:off x="882945" y="1997839"/>
            <a:ext cx="5211467" cy="2862322"/>
          </a:xfrm>
          <a:prstGeom prst="rect">
            <a:avLst/>
          </a:prstGeom>
          <a:noFill/>
        </p:spPr>
        <p:txBody>
          <a:bodyPr wrap="square" rtlCol="0">
            <a:spAutoFit/>
          </a:bodyPr>
          <a:lstStyle/>
          <a:p>
            <a:r>
              <a:rPr lang="it-IT" dirty="0"/>
              <a:t>Dalla verifica dei metodi HTTP usati, si può notare che in ogni pagina scansionata, non ci sono metodi HTTP abilitati. Lo status è 200, quindi la pagina funziona.</a:t>
            </a:r>
            <a:br>
              <a:rPr lang="it-IT" dirty="0"/>
            </a:br>
            <a:r>
              <a:rPr lang="it-IT" dirty="0"/>
              <a:t>Probabilmente ciò è dovuto dal fatto che siamo di fronte a una pagina statica: se la pagina è statica e non richiede alcuna interazione dinamica con il server, e quindi potrebbe non richiedere l'uso di metodi HTTP. In questo caso, il server potrebbe semplicemente restituire il contenuto della pagina senza necessità di ulteriori azioni.</a:t>
            </a:r>
          </a:p>
        </p:txBody>
      </p:sp>
      <p:pic>
        <p:nvPicPr>
          <p:cNvPr id="13" name="Immagine 12" descr="Immagine che contiene Elementi grafici, Carattere, grafica, tipografia&#10;&#10;Descrizione generata automaticamente">
            <a:extLst>
              <a:ext uri="{FF2B5EF4-FFF2-40B4-BE49-F238E27FC236}">
                <a16:creationId xmlns:a16="http://schemas.microsoft.com/office/drawing/2014/main" id="{3CB3F247-598B-B912-BE55-DD7DF91DBA8B}"/>
              </a:ext>
            </a:extLst>
          </p:cNvPr>
          <p:cNvPicPr>
            <a:picLocks noChangeAspect="1"/>
          </p:cNvPicPr>
          <p:nvPr/>
        </p:nvPicPr>
        <p:blipFill>
          <a:blip r:embed="rId6"/>
          <a:stretch>
            <a:fillRect/>
          </a:stretch>
        </p:blipFill>
        <p:spPr>
          <a:xfrm>
            <a:off x="1462900" y="5793827"/>
            <a:ext cx="2025777" cy="891309"/>
          </a:xfrm>
          <a:prstGeom prst="rect">
            <a:avLst/>
          </a:prstGeom>
        </p:spPr>
      </p:pic>
    </p:spTree>
    <p:extLst>
      <p:ext uri="{BB962C8B-B14F-4D97-AF65-F5344CB8AC3E}">
        <p14:creationId xmlns:p14="http://schemas.microsoft.com/office/powerpoint/2010/main" val="1528052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78141ABC-4289-1B6F-D52E-9ACE60F5C5DD}"/>
              </a:ext>
            </a:extLst>
          </p:cNvPr>
          <p:cNvSpPr>
            <a:spLocks noGrp="1"/>
          </p:cNvSpPr>
          <p:nvPr>
            <p:ph type="title"/>
          </p:nvPr>
        </p:nvSpPr>
        <p:spPr>
          <a:xfrm>
            <a:off x="1141413" y="618518"/>
            <a:ext cx="10410866" cy="1478570"/>
          </a:xfrm>
        </p:spPr>
        <p:txBody>
          <a:bodyPr>
            <a:normAutofit/>
          </a:bodyPr>
          <a:lstStyle/>
          <a:p>
            <a:pPr algn="ctr"/>
            <a:r>
              <a:rPr lang="it-IT" sz="4400" b="1" dirty="0"/>
              <a:t>           BRUTEFORCE PHPMYADMIN</a:t>
            </a:r>
          </a:p>
        </p:txBody>
      </p:sp>
      <p:sp>
        <p:nvSpPr>
          <p:cNvPr id="11" name="Content Placeholder 8">
            <a:extLst>
              <a:ext uri="{FF2B5EF4-FFF2-40B4-BE49-F238E27FC236}">
                <a16:creationId xmlns:a16="http://schemas.microsoft.com/office/drawing/2014/main" id="{D36E143E-2017-46CB-201F-E94A767B5A1F}"/>
              </a:ext>
            </a:extLst>
          </p:cNvPr>
          <p:cNvSpPr>
            <a:spLocks noGrp="1"/>
          </p:cNvSpPr>
          <p:nvPr>
            <p:ph idx="1"/>
          </p:nvPr>
        </p:nvSpPr>
        <p:spPr>
          <a:xfrm>
            <a:off x="1111249" y="2271713"/>
            <a:ext cx="4622799" cy="3965046"/>
          </a:xfrm>
        </p:spPr>
        <p:txBody>
          <a:bodyPr>
            <a:normAutofit/>
          </a:bodyPr>
          <a:lstStyle/>
          <a:p>
            <a:pPr marL="0" indent="0">
              <a:buNone/>
            </a:pPr>
            <a:r>
              <a:rPr lang="en-US" sz="2000" dirty="0"/>
              <a:t>Grazie allo script creato, abbiamo forzato username e password di phpMyAdmin in maniera piuttosto veloce, in quanto il sito non era protetto da password. Consigliamo </a:t>
            </a:r>
            <a:r>
              <a:rPr lang="en-US" sz="2000" b="1" u="sng" dirty="0">
                <a:solidFill>
                  <a:srgbClr val="FF0000"/>
                </a:solidFill>
              </a:rPr>
              <a:t>CATEGORICAMENTE</a:t>
            </a:r>
            <a:r>
              <a:rPr lang="en-US" sz="2000" dirty="0">
                <a:solidFill>
                  <a:srgbClr val="FF0000"/>
                </a:solidFill>
              </a:rPr>
              <a:t> </a:t>
            </a:r>
            <a:r>
              <a:rPr lang="en-US" sz="2000" dirty="0"/>
              <a:t>l’utilizzo di password lunghe e di difficile individuazione.</a:t>
            </a:r>
            <a:endParaRPr lang="en-US" sz="2000" b="1" u="sng" dirty="0"/>
          </a:p>
        </p:txBody>
      </p:sp>
      <p:pic>
        <p:nvPicPr>
          <p:cNvPr id="5" name="Segnaposto contenuto 4" descr="Immagine che contiene testo, schermata, Carattere, design&#10;&#10;Descrizione generata automaticamente">
            <a:extLst>
              <a:ext uri="{FF2B5EF4-FFF2-40B4-BE49-F238E27FC236}">
                <a16:creationId xmlns:a16="http://schemas.microsoft.com/office/drawing/2014/main" id="{B5858088-10E5-B421-C1D1-14976684DA68}"/>
              </a:ext>
            </a:extLst>
          </p:cNvPr>
          <p:cNvPicPr>
            <a:picLocks noChangeAspect="1"/>
          </p:cNvPicPr>
          <p:nvPr/>
        </p:nvPicPr>
        <p:blipFill>
          <a:blip r:embed="rId4"/>
          <a:stretch>
            <a:fillRect/>
          </a:stretch>
        </p:blipFill>
        <p:spPr>
          <a:xfrm>
            <a:off x="6096000" y="2277527"/>
            <a:ext cx="5456279" cy="227799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6" name="Immagine 5" descr="Immagine che contiene Elementi grafici, Carattere, grafica, tipografia&#10;&#10;Descrizione generata automaticamente">
            <a:extLst>
              <a:ext uri="{FF2B5EF4-FFF2-40B4-BE49-F238E27FC236}">
                <a16:creationId xmlns:a16="http://schemas.microsoft.com/office/drawing/2014/main" id="{5355A798-869B-6ABC-67D7-96717F82BA0C}"/>
              </a:ext>
            </a:extLst>
          </p:cNvPr>
          <p:cNvPicPr>
            <a:picLocks noChangeAspect="1"/>
          </p:cNvPicPr>
          <p:nvPr/>
        </p:nvPicPr>
        <p:blipFill>
          <a:blip r:embed="rId5"/>
          <a:stretch>
            <a:fillRect/>
          </a:stretch>
        </p:blipFill>
        <p:spPr>
          <a:xfrm>
            <a:off x="9157496" y="5627689"/>
            <a:ext cx="2394784" cy="1053666"/>
          </a:xfrm>
          <a:prstGeom prst="rect">
            <a:avLst/>
          </a:prstGeom>
        </p:spPr>
      </p:pic>
      <p:pic>
        <p:nvPicPr>
          <p:cNvPr id="8" name="Immagine 7" descr="Immagine che contiene testo, elettronica, computer, computer&#10;&#10;Descrizione generata automaticamente">
            <a:extLst>
              <a:ext uri="{FF2B5EF4-FFF2-40B4-BE49-F238E27FC236}">
                <a16:creationId xmlns:a16="http://schemas.microsoft.com/office/drawing/2014/main" id="{BA7DB6C1-E7F6-25D0-DE5F-9BE062B5609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5436" y="429324"/>
            <a:ext cx="3180286" cy="1669650"/>
          </a:xfrm>
          <a:prstGeom prst="rect">
            <a:avLst/>
          </a:prstGeom>
        </p:spPr>
      </p:pic>
      <p:pic>
        <p:nvPicPr>
          <p:cNvPr id="10" name="Immagine 9" descr="Immagine che contiene testo, elettronica, computer, computer&#10;&#10;Descrizione generata automaticamente">
            <a:extLst>
              <a:ext uri="{FF2B5EF4-FFF2-40B4-BE49-F238E27FC236}">
                <a16:creationId xmlns:a16="http://schemas.microsoft.com/office/drawing/2014/main" id="{E97AB49E-0129-4B84-FC15-A96BAF3E51A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878793" y="4763"/>
            <a:ext cx="3151922" cy="1654759"/>
          </a:xfrm>
          <a:prstGeom prst="rect">
            <a:avLst/>
          </a:prstGeom>
        </p:spPr>
      </p:pic>
      <p:pic>
        <p:nvPicPr>
          <p:cNvPr id="15" name="Immagine 14" descr="Immagine che contiene testo, elettronica, computer, computer&#10;&#10;Descrizione generata automaticamente">
            <a:extLst>
              <a:ext uri="{FF2B5EF4-FFF2-40B4-BE49-F238E27FC236}">
                <a16:creationId xmlns:a16="http://schemas.microsoft.com/office/drawing/2014/main" id="{F26E2B0F-2FFA-ED44-CA22-F34E38D2461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499472" y="545586"/>
            <a:ext cx="3170232" cy="1664372"/>
          </a:xfrm>
          <a:prstGeom prst="rect">
            <a:avLst/>
          </a:prstGeom>
        </p:spPr>
      </p:pic>
      <p:pic>
        <p:nvPicPr>
          <p:cNvPr id="44" name="Immagine 43" descr="Immagine che contiene testo, elettronica, computer, computer&#10;&#10;Descrizione generata automaticamente">
            <a:extLst>
              <a:ext uri="{FF2B5EF4-FFF2-40B4-BE49-F238E27FC236}">
                <a16:creationId xmlns:a16="http://schemas.microsoft.com/office/drawing/2014/main" id="{777072DE-C35A-8112-3419-9C6A6EC8FB8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05706" y="682028"/>
            <a:ext cx="3170232" cy="1664372"/>
          </a:xfrm>
          <a:prstGeom prst="rect">
            <a:avLst/>
          </a:prstGeom>
        </p:spPr>
      </p:pic>
    </p:spTree>
    <p:extLst>
      <p:ext uri="{BB962C8B-B14F-4D97-AF65-F5344CB8AC3E}">
        <p14:creationId xmlns:p14="http://schemas.microsoft.com/office/powerpoint/2010/main" val="3954908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{467CD7AE-603D-47B3-AECD-0F4654BC1725}tf04033919</Template>
  <TotalTime>229</TotalTime>
  <Words>819</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Aptos</vt:lpstr>
      <vt:lpstr>Arial</vt:lpstr>
      <vt:lpstr>Tw Cen MT</vt:lpstr>
      <vt:lpstr>Circuito</vt:lpstr>
      <vt:lpstr>Presentazione standard di PowerPoint</vt:lpstr>
      <vt:lpstr>OGNI ATTACCO HACKER COSTA IN MEDIA ALL’AZIENDA 3,7 MILIONI DI EURO</vt:lpstr>
      <vt:lpstr>Presentazione standard di PowerPoint</vt:lpstr>
      <vt:lpstr>THETA – DESIGN DI RETE</vt:lpstr>
      <vt:lpstr>PREVENTIVO DESIGN DI RETE</vt:lpstr>
      <vt:lpstr>PENTESTING</vt:lpstr>
      <vt:lpstr>VULNERABILITY SCANNER</vt:lpstr>
      <vt:lpstr>METODI HTTP</vt:lpstr>
      <vt:lpstr>           BRUTEFORCE PHPMYADMIN</vt:lpstr>
      <vt:lpstr>BRUTEFORCE DVWA</vt:lpstr>
      <vt:lpstr>BRUTEFORCE DVWA/VULNERABILITIES/BRUTE/</vt:lpstr>
      <vt:lpstr>Bullet points</vt:lpstr>
      <vt:lpstr>DOMANDE, DUBBI, PERPLESSITA’?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NETRAIDERS</dc:title>
  <dc:creator>Matteo Leoni</dc:creator>
  <cp:lastModifiedBy>Matteo Leoni</cp:lastModifiedBy>
  <cp:revision>11</cp:revision>
  <dcterms:created xsi:type="dcterms:W3CDTF">2024-03-20T15:03:45Z</dcterms:created>
  <dcterms:modified xsi:type="dcterms:W3CDTF">2024-03-21T11:03:09Z</dcterms:modified>
</cp:coreProperties>
</file>